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0387C516-D33E-4E5C-A7B4-1120C643CF3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5"/>
            <p14:sldId id="264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an.conte110@gmail.com" userId="e7dd6612accabfb5" providerId="LiveId" clId="{0B7E3328-2C20-42ED-892A-883AA2E0892E}"/>
    <pc:docChg chg="modSld">
      <pc:chgData name="gian.conte110@gmail.com" userId="e7dd6612accabfb5" providerId="LiveId" clId="{0B7E3328-2C20-42ED-892A-883AA2E0892E}" dt="2023-02-17T16:39:07.187" v="1" actId="255"/>
      <pc:docMkLst>
        <pc:docMk/>
      </pc:docMkLst>
      <pc:sldChg chg="modSp mod">
        <pc:chgData name="gian.conte110@gmail.com" userId="e7dd6612accabfb5" providerId="LiveId" clId="{0B7E3328-2C20-42ED-892A-883AA2E0892E}" dt="2023-02-17T16:39:07.187" v="1" actId="255"/>
        <pc:sldMkLst>
          <pc:docMk/>
          <pc:sldMk cId="2203734686" sldId="257"/>
        </pc:sldMkLst>
        <pc:spChg chg="mod">
          <ac:chgData name="gian.conte110@gmail.com" userId="e7dd6612accabfb5" providerId="LiveId" clId="{0B7E3328-2C20-42ED-892A-883AA2E0892E}" dt="2023-02-17T16:39:07.187" v="1" actId="255"/>
          <ac:spMkLst>
            <pc:docMk/>
            <pc:sldMk cId="2203734686" sldId="257"/>
            <ac:spMk id="13" creationId="{CCD63514-6E4F-C31A-41B6-39103A2A379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7T15:00:58.743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1987 1 24575,'2'39'0,"13"72"0,-5-49 0,0 3 0,-3-27 0,3 72 0,-11 287 0,2-371 0,2 1 0,6 29 0,-3-27 0,2 44 0,-8-45 0,2 0 0,1 0 0,8 31 0,-5-19 0,-1-1 0,-2 1 0,-1 0 0,-5 47 0,0 1 0,3 812 0,-1-875 0,-1 0 0,-9 34 0,6-32 0,-4 48 0,9 254 0,1-155 0,-3-141 0,-9 57 0,5-54 0,-2 42 0,7 392 0,3-225 0,-1-225 0,1 0 0,8 35 0,-5-34 0,-1 1 0,1 25 0,-5-45 0,0 6 0,1 0 0,-2 0 0,1 1 0,-1-1 0,0 0 0,-2 8 0,2-13 0,-1-1 0,1 1 0,0-1 0,-1 0 0,1 1 0,-1-1 0,1 0 0,-1 0 0,0 0 0,0 0 0,0 0 0,0 0 0,-1-1 0,1 1 0,0-1 0,-1 0 0,1 1 0,-1-1 0,1 0 0,-1 0 0,-4 0 0,-26 7 0,0-1 0,0-2 0,-47 2 0,-106-8 0,73-1 0,94 3 0,0 1 0,1 1 0,-1 0 0,1 2 0,0 0 0,0 1 0,0 0 0,-26 15 0,-13 0 0,46-18 0,0 1 0,0 0 0,0 0 0,1 1 0,0 0 0,0 1 0,-17 13 0,20-13 0,-6 6 0,0-1 0,0-1 0,-1 0 0,-28 14 0,26-15 0,0 0 0,1 1 0,0 1 0,-21 19 0,-52 58 0,55-53 0,24-25 0,1 1 0,1 0 0,0 0 0,0 0 0,1 1 0,0 0 0,-4 14 0,-13 27 0,-25 25 0,31-52 0,-21 42 0,-49 139 0,69-162 0,12-27 0,-8 37 0,-5 15 0,1-22 0,2 1 0,2 1 0,2 1 0,3 0 0,2 0 0,-2 100 0,8-61 0,0-26 0,8 73 0,-5-118 0,1 1 0,1-1 0,1 0 0,0 0 0,2 0 0,0-1 0,1 0 0,11 18 0,-19-36 0,24 38 0,28 36 0,-42-62 0,0-1 0,0-1 0,1 1 0,1-2 0,-1 1 0,2-2 0,14 9 0,-11-7 0,-1 0 0,1 2 0,-1-1 0,-1 2 0,-1 0 0,1 1 0,-2 0 0,0 1 0,-1 0 0,10 18 0,-8-14 0,0 0 0,2 0 0,0-2 0,1 1 0,0-2 0,34 25 0,236 167 0,-160-124 0,212 105 0,-283-160 0,0-4 0,1-3 0,0-2 0,1-2 0,2-3 0,79 10 0,1 3 0,48 8 0,-154-32 0,0-1 0,0-2 0,53-4 0,-74 1 0,0 0 0,-1-1 0,1 0 0,-1-1 0,0-1 0,0 1 0,-1-2 0,18-10 0,4-7 0,37-33 0,-49 39 0,-3-1 0,0 0 0,-1-1 0,-1-1 0,-1 0 0,16-33 0,18-22 0,-20 30 0,-2-1 0,37-92 0,-22 43 0,-30 70 0,-2-1 0,0 0 0,-2-1 0,-1 0 0,-1 0 0,3-53 0,-1 29 0,3 0 0,1 0 0,25-63 0,-5 14 0,-23 72 0,14-46 0,-3 0 0,-3-2 0,6-77 0,-9-2 0,3-78 0,-15 190 0,-2 0 0,-1-1 0,-3 1 0,-15-67 0,7 63 0,-3 1 0,-1 0 0,-3 1 0,-1 1 0,-30-45 0,-185-232 0,211 289 0,-1 2 0,-2 1 0,-1 1 0,-35-26 0,-75-29 0,70 43 0,50 30 0,-35-13 0,-16-8 0,41 18 0,-1 1 0,-1 2 0,0 1 0,-62-9 0,90 17 0,-59-7 0,-1 3 0,-117 7 0,63 0 0,53-1 0,-95 14 0,46 7 0,-140 46 0,166-45 0,44-13 0,-50 19 0,14-6 0,57-18 0,0 1 0,-22 10 0,31-11 0,1 1 0,0 0 0,1 1 0,-1 0 0,1 1 0,1 0 0,0 1 0,-17 16 0,4 0 0,-42 34 0,45-44 0,2 1 0,0 1 0,2 0 0,-29 38 0,-65 91 0,43-65 0,50-61 0,0-1 0,1 2 0,1 0 0,-14 27 0,2 7 0,-41 60 0,8-19 0,4 3 0,-73 178 0,113-233 0,1 0 0,3 1 0,2 1 0,2 0 0,2 0 0,1 0 0,4 70 0,2 333 0,0-434 0,0-1 0,2 1 0,-1-1 0,2 1 0,0-1 0,0 0 0,1-1 0,1 1 0,10 17 0,10 12 0,42 54 0,-53-77 0,-1-3 0,2-1 0,0 0 0,1-1 0,0-1 0,38 23 0,-32-22 0,-1 0 0,-1 2 0,32 32 0,-25-19 0,1-1 0,1-1 0,63 43 0,-78-61 0,4 4 0,0-2 0,1 0 0,34 14 0,-45-22 0,0 1 0,-1 0 0,0 0 0,0 1 0,0 0 0,-1 0 0,1 1 0,10 13 0,-8-8 0,1-2 0,20 17 0,23 8 0,68 31 0,13 9 0,-100-52 0,-17-11 0,0 0 0,0-1 0,1-1 0,0-1 0,1-1 0,0 0 0,27 6 0,3-8 0,-38-6 0,0 2 0,0-1 0,0 2 0,-1-1 0,1 1 0,12 6 0,34 15 0,2-2 0,0-4 0,2-1 0,109 14 0,-109-20 0,-41-6 0,1-1 0,33 2 0,-13-5 0,75 13 0,-64-7 0,1-2 0,0-2 0,103-9 0,-146 5 0,1-1 0,-1 0 0,0-1 0,0 0 0,0-1 0,0-1 0,0 1 0,18-12 0,-1-4 0,42-36 0,-43 33 0,-11 10 0,35-19 0,-38 25 0,0-1 0,-1 0 0,1-1 0,-2-1 0,19-17 0,43-69 0,-19 23 0,-40 54 0,-1-1 0,0 0 0,-2-1 0,0-1 0,11-32 0,-13 35 0,1-1 0,1 1 0,0 1 0,2 0 0,0 1 0,17-18 0,10-13 0,-28 30 0,-1 1 0,18-37 0,-22 38 0,0 1 0,2-1 0,0 2 0,1 0 0,14-17 0,-7 13 0,-2 1 0,0-2 0,0 0 0,-2 0 0,-1-2 0,0 1 0,16-42 0,-10 13 0,3 2 0,48-81 0,-60 112 0,-1 0 0,-1 0 0,8-29 0,-8 25 0,0 1 0,11-23 0,110-166 0,-121 194 0,-1 1 0,0-1 0,-1 0 0,0-1 0,-1 1 0,-1-1 0,0 0 0,1-21 0,10-46 0,-7 47 0,-1-1 0,-2 1 0,-2-1 0,-1 0 0,-7-61 0,-2 47 0,-2 1 0,-2 0 0,-3 1 0,-32-74 0,34 89 0,1-1 0,-11-60 0,19 71 0,-1 1 0,0-1 0,-2 1 0,-1 0 0,-1 1 0,0 0 0,-16-24 0,-18-15 0,3-2 0,-46-93 0,82 145 0,0 1 0,-1 0 0,0 0 0,-1 1 0,0 0 0,0 0 0,0 0 0,-1 1 0,0 0 0,-1 0 0,0 0 0,0 1 0,0 1 0,-1-1 0,1 1 0,-11-4 0,-108-48 0,105 46 0,0-1 0,2-1 0,-28-21 0,12 8 0,20 16 0,-1 0 0,0 2 0,-1 0 0,0 1 0,-25-6 0,25 8 0,1 0 0,0-1 0,0-1 0,1-1 0,0 0 0,-22-15 0,-89-77 0,69 66 0,40 25 0,1 0 0,-16-13 0,19 12 0,0 1 0,-1 1 0,-18-7 0,-13-8 0,14 4-1365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7T15:01:01.837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745 1066 24575,'-5'0'0,"-13"1"0,-1-2 0,-30-4 0,42 3 0,1 1 0,-1-1 0,1-1 0,0 1 0,0-1 0,-1 0 0,2 0 0,-1-1 0,0 0 0,-8-8 0,-24-21 0,12 11 0,2-1 0,-42-50 0,16 3 0,17 22 0,-44-47 0,27 35 0,-74-117 0,123 176 0,-14-24 0,0-1 0,2-1 0,-19-54 0,27 61 0,2-1 0,0 1 0,2-1 0,0 0 0,1 0 0,4-29 0,-4 46 0,0 1 0,1-1 0,0 0 0,0 1 0,0-1 0,0 1 0,0-1 0,1 1 0,-1-1 0,1 1 0,0 0 0,0 0 0,1 0 0,-1 0 0,0 0 0,1 0 0,0 1 0,0-1 0,0 1 0,0 0 0,0 0 0,0 0 0,0 0 0,1 0 0,-1 1 0,1 0 0,-1-1 0,1 1 0,4 0 0,11-2 0,-1 1 0,1 1 0,0 0 0,33 5 0,-13-2 0,186-2 0,53 2 0,-169 12 0,18 0 0,256-14 0,-181-1 0,-180 3 0,1 0 0,39 10 0,-10-1 0,-11-3 0,0 2 0,-1 1 0,48 22 0,-80-30 0,-1 1 0,1 0 0,-1 0 0,1 1 0,-1 0 0,-1 1 0,1-1 0,-1 1 0,0 0 0,0 1 0,-1 0 0,6 8 0,-8-9 0,0-1 0,-1 0 0,1 1 0,-1-1 0,-1 1 0,1-1 0,-1 1 0,0 0 0,0 0 0,-1-1 0,1 1 0,-1 0 0,-1 0 0,1 0 0,-1 0 0,0 0 0,0-1 0,-1 1 0,-2 5 0,2-4 0,-2 0 0,1 0 0,-1 0 0,0-1 0,-1 0 0,0 0 0,0 0 0,0 0 0,-12 9 0,-3 1 0,-38 22 0,39-27 0,1 0 0,-30 26 0,40-31 0,-1 0 0,1 0 0,-1 0 0,0-1 0,-20 7 0,-28 17 0,12 2 0,-89 43 0,77-46 0,1 4 0,-87 63 0,128-84 0,-2 0 0,1-1 0,-2-1 0,1-1 0,-25 8 0,23-8 0,1 2 0,0 0 0,0 1 0,-23 19 0,37-26 48,0 1 1,0-1-1,0 1 0,0 0 0,-4 8 1,-15 19-179,21-31 40,1 0 0,0 0 1,-1 1-1,1-1 0,-1 0 1,1 0-1,-1 0 0,0 0 0,1-1 1,-1 1-1,0 0 0,1-1 1,-1 1-1,0-1 0,0 1 1,-3-1-1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7T15:01:02.165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7T15:01:02.522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7T15:01:02.850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 24575,'0'4'0,"5"2"0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7T15:01:03.940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186 107 24575,'0'0'-8191</inkml:trace>
  <inkml:trace contextRef="#ctx0" brushRef="#br0" timeOffset="1">1 266 24575,'0'4'0</inkml:trace>
  <inkml:trace contextRef="#ctx0" brushRef="#br0" timeOffset="2">953 1 24575,'5'0'0,"5"0"0</inkml:trace>
  <inkml:trace contextRef="#ctx0" brushRef="#br0" timeOffset="3">1112 55 24575,'0'0'-8191</inkml:trace>
  <inkml:trace contextRef="#ctx0" brushRef="#br0" timeOffset="4">714 133 24575,'-4'5'0,"-6"1"0,-6-1 0</inkml:trace>
  <inkml:trace contextRef="#ctx0" brushRef="#br0" timeOffset="5">636 160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7T15:01:04.733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17T15:01:18.774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0 24575,'5'0'0,"5"0"0,7 5 0,4 1 0,3-1 0,2 0 0,1-2 0,-4 3 0,-2 1 0,1 0 0,1-3 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2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681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0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28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56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2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61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41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3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35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12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3677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439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239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021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240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592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AACC7-3B3F-47D1-959A-EF58926E955E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CC964-A50B-4C29-B4E4-2C30BB34CCF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502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2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customXml" Target="../ink/ink6.xml"/><Relationship Id="rId2" Type="http://schemas.openxmlformats.org/officeDocument/2006/relationships/image" Target="../media/image17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1.png"/><Relationship Id="rId5" Type="http://schemas.openxmlformats.org/officeDocument/2006/relationships/customXml" Target="../ink/ink2.xml"/><Relationship Id="rId15" Type="http://schemas.openxmlformats.org/officeDocument/2006/relationships/customXml" Target="../ink/ink8.xml"/><Relationship Id="rId10" Type="http://schemas.openxmlformats.org/officeDocument/2006/relationships/customXml" Target="../ink/ink5.xml"/><Relationship Id="rId4" Type="http://schemas.openxmlformats.org/officeDocument/2006/relationships/image" Target="../media/image18.png"/><Relationship Id="rId9" Type="http://schemas.openxmlformats.org/officeDocument/2006/relationships/customXml" Target="../ink/ink4.xml"/><Relationship Id="rId14" Type="http://schemas.openxmlformats.org/officeDocument/2006/relationships/customXml" Target="../ink/ink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focus.i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EE6BB1-6B3D-CA4D-49C3-CC96E28B8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7690" y="1166590"/>
            <a:ext cx="6427694" cy="111125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 b="1" dirty="0">
                <a:latin typeface="Comic Sans MS" panose="030F0702030302020204" pitchFamily="66" charset="0"/>
              </a:rPr>
              <a:t>GESTIRE UN PROFILO SUI SOCIAL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DF0BEE9-2E3F-1935-D2D2-54B4F3355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9839" y="1754841"/>
            <a:ext cx="6481170" cy="45697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indent="-22860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indent="-2286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Comic Sans MS" panose="030F0702030302020204" pitchFamily="66" charset="0"/>
              </a:rPr>
              <a:t>REALIZZATO DA:</a:t>
            </a:r>
          </a:p>
          <a:p>
            <a:pPr algn="l">
              <a:lnSpc>
                <a:spcPct val="100000"/>
              </a:lnSpc>
            </a:pPr>
            <a:r>
              <a:rPr lang="en-US" b="1" dirty="0">
                <a:latin typeface="Comic Sans MS" panose="030F0702030302020204" pitchFamily="66" charset="0"/>
              </a:rPr>
              <a:t>Alessio Conte, </a:t>
            </a:r>
            <a:r>
              <a:rPr lang="en-US" b="1" dirty="0" err="1">
                <a:latin typeface="Comic Sans MS" panose="030F0702030302020204" pitchFamily="66" charset="0"/>
              </a:rPr>
              <a:t>Benedetta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Failo</a:t>
            </a:r>
            <a:r>
              <a:rPr lang="en-US" b="1" dirty="0">
                <a:latin typeface="Comic Sans MS" panose="030F0702030302020204" pitchFamily="66" charset="0"/>
              </a:rPr>
              <a:t>, Nethra Romeo, Leonardo </a:t>
            </a:r>
            <a:r>
              <a:rPr lang="en-US" b="1" dirty="0" err="1">
                <a:latin typeface="Comic Sans MS" panose="030F0702030302020204" pitchFamily="66" charset="0"/>
              </a:rPr>
              <a:t>Motter</a:t>
            </a:r>
            <a:endParaRPr lang="en-US" b="1" dirty="0">
              <a:latin typeface="Comic Sans MS" panose="030F0702030302020204" pitchFamily="66" charset="0"/>
            </a:endParaRP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96E13702-6E3F-51A9-38FE-8324060A63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33"/>
          <a:stretch/>
        </p:blipFill>
        <p:spPr>
          <a:xfrm>
            <a:off x="20" y="2"/>
            <a:ext cx="5049819" cy="6857998"/>
          </a:xfrm>
          <a:custGeom>
            <a:avLst/>
            <a:gdLst/>
            <a:ahLst/>
            <a:cxnLst/>
            <a:rect l="l" t="t" r="r" b="b"/>
            <a:pathLst>
              <a:path w="5049839" h="6857998">
                <a:moveTo>
                  <a:pt x="0" y="0"/>
                </a:moveTo>
                <a:lnTo>
                  <a:pt x="5049839" y="1331"/>
                </a:lnTo>
                <a:lnTo>
                  <a:pt x="3110749" y="6857998"/>
                </a:lnTo>
                <a:lnTo>
                  <a:pt x="0" y="685799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87959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>
            <a:extLst>
              <a:ext uri="{FF2B5EF4-FFF2-40B4-BE49-F238E27FC236}">
                <a16:creationId xmlns:a16="http://schemas.microsoft.com/office/drawing/2014/main" id="{5EED2193-5FA2-32FA-31EB-C37F03DF8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945915"/>
            <a:ext cx="8610600" cy="1293028"/>
          </a:xfrm>
        </p:spPr>
        <p:txBody>
          <a:bodyPr>
            <a:normAutofit/>
          </a:bodyPr>
          <a:lstStyle/>
          <a:p>
            <a:r>
              <a:rPr lang="it-IT" dirty="0">
                <a:latin typeface="Comic Sans MS" panose="030F0702030302020204" pitchFamily="66" charset="0"/>
              </a:rPr>
              <a:t>I RISCHI DEI SOCIAL</a:t>
            </a:r>
          </a:p>
        </p:txBody>
      </p:sp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CCD63514-6E4F-C31A-41B6-39103A2A3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501159"/>
            <a:ext cx="5816600" cy="4024125"/>
          </a:xfrm>
        </p:spPr>
        <p:txBody>
          <a:bodyPr>
            <a:normAutofit/>
          </a:bodyPr>
          <a:lstStyle/>
          <a:p>
            <a:r>
              <a:rPr lang="it-IT" sz="2800" dirty="0">
                <a:latin typeface="Comic Sans MS" panose="030F0702030302020204" pitchFamily="66" charset="0"/>
              </a:rPr>
              <a:t>L'utilizzo inesperto dei social media </a:t>
            </a:r>
          </a:p>
          <a:p>
            <a:r>
              <a:rPr lang="it-IT" sz="2800" dirty="0">
                <a:latin typeface="Comic Sans MS" panose="030F0702030302020204" pitchFamily="66" charset="0"/>
              </a:rPr>
              <a:t>conseguenze emotive e sociali </a:t>
            </a:r>
          </a:p>
          <a:p>
            <a:r>
              <a:rPr lang="it-IT" sz="2800" dirty="0">
                <a:latin typeface="Comic Sans MS" panose="030F0702030302020204" pitchFamily="66" charset="0"/>
              </a:rPr>
              <a:t>diffusione indesiderata dei propri dati personali </a:t>
            </a:r>
          </a:p>
          <a:p>
            <a:r>
              <a:rPr lang="it-IT" sz="2800" dirty="0">
                <a:latin typeface="Comic Sans MS" panose="030F0702030302020204" pitchFamily="66" charset="0"/>
              </a:rPr>
              <a:t>Rischio giovani = rischio adulti</a:t>
            </a:r>
          </a:p>
          <a:p>
            <a:endParaRPr lang="it-IT" dirty="0"/>
          </a:p>
        </p:txBody>
      </p:sp>
      <p:pic>
        <p:nvPicPr>
          <p:cNvPr id="1026" name="Picture 2" descr="Social network. Se utilizzati bene non sono pericolosi">
            <a:extLst>
              <a:ext uri="{FF2B5EF4-FFF2-40B4-BE49-F238E27FC236}">
                <a16:creationId xmlns:a16="http://schemas.microsoft.com/office/drawing/2014/main" id="{F464CFBE-C99F-87C4-18DA-A65EBBCB71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6" r="3818" b="2"/>
          <a:stretch/>
        </p:blipFill>
        <p:spPr bwMode="auto">
          <a:xfrm>
            <a:off x="6985000" y="2501159"/>
            <a:ext cx="4521200" cy="341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373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BB0381-ABB1-D8DF-8D99-9B58F02A7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1919" y="839511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latin typeface="Comic Sans MS" panose="030F0702030302020204" pitchFamily="66" charset="0"/>
              </a:rPr>
              <a:t>ATTENZIONE A COSA CARICHI!!!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055B0F-2DD8-FE97-0CDB-A087EBC22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94560"/>
            <a:ext cx="5816600" cy="4024125"/>
          </a:xfrm>
        </p:spPr>
        <p:txBody>
          <a:bodyPr>
            <a:normAutofit/>
          </a:bodyPr>
          <a:lstStyle/>
          <a:p>
            <a:r>
              <a:rPr lang="it-IT" dirty="0"/>
              <a:t>Ogni cosa che carichi sui social può essere pericoloso per te; </a:t>
            </a:r>
          </a:p>
          <a:p>
            <a:r>
              <a:rPr lang="it-IT" dirty="0"/>
              <a:t>Rischio di manipolazione delle informazioni/dati personali; </a:t>
            </a:r>
          </a:p>
          <a:p>
            <a:r>
              <a:rPr lang="it-IT" dirty="0"/>
              <a:t>Non condividere dati sensibili; </a:t>
            </a:r>
          </a:p>
          <a:p>
            <a:r>
              <a:rPr lang="it-IT" dirty="0"/>
              <a:t>Cose eliminate rimangono nel server del social utilizzato; </a:t>
            </a:r>
          </a:p>
          <a:p>
            <a:r>
              <a:rPr lang="it-IT" dirty="0"/>
              <a:t>Tracciabilità.</a:t>
            </a:r>
          </a:p>
          <a:p>
            <a:endParaRPr lang="it-IT" dirty="0"/>
          </a:p>
        </p:txBody>
      </p:sp>
      <p:pic>
        <p:nvPicPr>
          <p:cNvPr id="2050" name="Picture 2" descr="Tecniche di evasione e anti-analisi, le nuove cyber armi dei criminal  hacker: ecco come difendersi - Cyber Security 360">
            <a:extLst>
              <a:ext uri="{FF2B5EF4-FFF2-40B4-BE49-F238E27FC236}">
                <a16:creationId xmlns:a16="http://schemas.microsoft.com/office/drawing/2014/main" id="{DB6DE1EB-C1DA-6E39-A312-F36BE5B30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5000" y="2826480"/>
            <a:ext cx="4521200" cy="253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39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A3A5A2-D887-B6DA-86EB-90C941507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it-IT">
                <a:latin typeface="Comic Sans MS" panose="030F0702030302020204" pitchFamily="66" charset="0"/>
              </a:rPr>
              <a:t>La personalita’ sui social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1779BB-EFF9-E95E-6D15-75C1D83E9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94560"/>
            <a:ext cx="58166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600" dirty="0">
                <a:latin typeface="Comic Sans MS" panose="030F0702030302020204" pitchFamily="66" charset="0"/>
              </a:rPr>
              <a:t>La nostra personalità sui social non corrisponde a quella della vita reale; </a:t>
            </a:r>
          </a:p>
          <a:p>
            <a:pPr marL="0" indent="0">
              <a:buNone/>
            </a:pPr>
            <a:r>
              <a:rPr lang="it-IT" sz="3600" dirty="0" err="1">
                <a:latin typeface="Comic Sans MS" panose="030F0702030302020204" pitchFamily="66" charset="0"/>
              </a:rPr>
              <a:t>E'una</a:t>
            </a:r>
            <a:r>
              <a:rPr lang="it-IT" sz="3600" dirty="0">
                <a:latin typeface="Comic Sans MS" panose="030F0702030302020204" pitchFamily="66" charset="0"/>
              </a:rPr>
              <a:t> versione di noi influenzata dalla grande voglia di espressione di noi stessi.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3074" name="Picture 2" descr="La Psicologia di Internet&quot;, come i Social Network cambiano la nostra  Personalità">
            <a:extLst>
              <a:ext uri="{FF2B5EF4-FFF2-40B4-BE49-F238E27FC236}">
                <a16:creationId xmlns:a16="http://schemas.microsoft.com/office/drawing/2014/main" id="{8DAA755E-006C-CABE-D2AE-CDBD1E7474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" r="8689"/>
          <a:stretch/>
        </p:blipFill>
        <p:spPr bwMode="auto">
          <a:xfrm>
            <a:off x="6985000" y="2501159"/>
            <a:ext cx="4521200" cy="341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82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41D061-0A32-4668-B26D-7CA40218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293028"/>
          </a:xfrm>
        </p:spPr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53C12E-89E1-40C1-2B65-B6BDAF663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0" y="1887958"/>
            <a:ext cx="5816600" cy="40241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4400" dirty="0">
                <a:latin typeface="Comic Sans MS" panose="030F0702030302020204" pitchFamily="66" charset="0"/>
              </a:rPr>
              <a:t>PROBLEMI CAUSATI DALL'ECCESIVA FIDUCIA A PERSONE CON FALSA PERSONALITA'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7" name="Graphic 6" descr="Avviso">
            <a:extLst>
              <a:ext uri="{FF2B5EF4-FFF2-40B4-BE49-F238E27FC236}">
                <a16:creationId xmlns:a16="http://schemas.microsoft.com/office/drawing/2014/main" id="{2006DE2F-815C-B0FB-31A1-B1AC8DCBC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6481" y="2080353"/>
            <a:ext cx="3639337" cy="363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88852"/>
      </p:ext>
    </p:extLst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30BC9F-3A32-BA94-8E1A-F559D8629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2" y="2194560"/>
            <a:ext cx="6799793" cy="4024125"/>
          </a:xfrm>
        </p:spPr>
        <p:txBody>
          <a:bodyPr>
            <a:normAutofit/>
          </a:bodyPr>
          <a:lstStyle/>
          <a:p>
            <a:r>
              <a:rPr lang="it-IT" sz="4000" dirty="0">
                <a:latin typeface="Comic Sans MS" panose="030F0702030302020204" pitchFamily="66" charset="0"/>
              </a:rPr>
              <a:t>Tranelli di falsa personalità. </a:t>
            </a:r>
          </a:p>
          <a:p>
            <a:r>
              <a:rPr lang="it-IT" sz="4000" dirty="0">
                <a:latin typeface="Comic Sans MS" panose="030F0702030302020204" pitchFamily="66" charset="0"/>
              </a:rPr>
              <a:t>individui che si fingono persone con diversa personalità/carattere/età</a:t>
            </a:r>
          </a:p>
          <a:p>
            <a:endParaRPr lang="it-IT" dirty="0"/>
          </a:p>
        </p:txBody>
      </p:sp>
      <p:pic>
        <p:nvPicPr>
          <p:cNvPr id="5" name="Immagine 4" descr="Immagine che contiene testo, persona&#10;&#10;Descrizione generata automaticamente">
            <a:extLst>
              <a:ext uri="{FF2B5EF4-FFF2-40B4-BE49-F238E27FC236}">
                <a16:creationId xmlns:a16="http://schemas.microsoft.com/office/drawing/2014/main" id="{D33E2AE4-F608-AD96-6876-5F614F636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874" y="744090"/>
            <a:ext cx="4521200" cy="2102358"/>
          </a:xfrm>
          <a:prstGeom prst="rect">
            <a:avLst/>
          </a:prstGeom>
        </p:spPr>
      </p:pic>
      <p:pic>
        <p:nvPicPr>
          <p:cNvPr id="7" name="Immagine 6" descr="Immagine che contiene persona, interni, giovane, scuro&#10;&#10;Descrizione generata automaticamente">
            <a:extLst>
              <a:ext uri="{FF2B5EF4-FFF2-40B4-BE49-F238E27FC236}">
                <a16:creationId xmlns:a16="http://schemas.microsoft.com/office/drawing/2014/main" id="{4705F5C5-ED6D-6260-1255-028C17E85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663" y="3008495"/>
            <a:ext cx="3528411" cy="235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6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9" name="Rectangle 4108">
            <a:extLst>
              <a:ext uri="{FF2B5EF4-FFF2-40B4-BE49-F238E27FC236}">
                <a16:creationId xmlns:a16="http://schemas.microsoft.com/office/drawing/2014/main" id="{045627E7-B0A2-401D-BA86-8B6A7034B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11" name="Picture 4110">
            <a:extLst>
              <a:ext uri="{FF2B5EF4-FFF2-40B4-BE49-F238E27FC236}">
                <a16:creationId xmlns:a16="http://schemas.microsoft.com/office/drawing/2014/main" id="{C8EEC90D-F5D8-4E19-8E0B-7D887B46E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09E6C2FC-FDA1-032D-A458-3D541CB9A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836907"/>
            <a:ext cx="5304295" cy="1220493"/>
          </a:xfrm>
        </p:spPr>
        <p:txBody>
          <a:bodyPr>
            <a:normAutofit/>
          </a:bodyPr>
          <a:lstStyle/>
          <a:p>
            <a:pPr algn="l"/>
            <a:r>
              <a:rPr lang="it-IT" sz="3200" dirty="0">
                <a:latin typeface="Comic Sans MS" panose="030F0702030302020204" pitchFamily="66" charset="0"/>
              </a:rPr>
              <a:t>TUTTI A CACCIA DI LIKE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95B70F-8711-C266-F46C-3A953A644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5304295" cy="3979997"/>
          </a:xfrm>
        </p:spPr>
        <p:txBody>
          <a:bodyPr>
            <a:normAutofit/>
          </a:bodyPr>
          <a:lstStyle/>
          <a:p>
            <a:r>
              <a:rPr lang="it-IT" sz="3200" dirty="0">
                <a:latin typeface="Comic Sans MS" panose="030F0702030302020204" pitchFamily="66" charset="0"/>
              </a:rPr>
              <a:t>I social network ci spingono a condividere foto e post</a:t>
            </a:r>
          </a:p>
          <a:p>
            <a:r>
              <a:rPr lang="it-IT" sz="3200" dirty="0">
                <a:latin typeface="Comic Sans MS" panose="030F0702030302020204" pitchFamily="66" charset="0"/>
              </a:rPr>
              <a:t>+ like + post + dipendenza (</a:t>
            </a:r>
            <a:r>
              <a:rPr lang="it-IT" sz="3200" dirty="0" err="1">
                <a:latin typeface="Comic Sans MS" panose="030F0702030302020204" pitchFamily="66" charset="0"/>
              </a:rPr>
              <a:t>reward</a:t>
            </a:r>
            <a:r>
              <a:rPr lang="it-IT" sz="3200" dirty="0">
                <a:latin typeface="Comic Sans MS" panose="030F0702030302020204" pitchFamily="66" charset="0"/>
              </a:rPr>
              <a:t> learning) </a:t>
            </a:r>
          </a:p>
          <a:p>
            <a:r>
              <a:rPr lang="it-IT" sz="3200" dirty="0">
                <a:latin typeface="Comic Sans MS" panose="030F0702030302020204" pitchFamily="66" charset="0"/>
              </a:rPr>
              <a:t>Black Mirror</a:t>
            </a:r>
          </a:p>
          <a:p>
            <a:endParaRPr lang="it-IT" sz="1800" dirty="0"/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B85462D3-3F6B-4CB0-BF76-EF44540C9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1608" y="488844"/>
            <a:ext cx="2687741" cy="350683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 descr="Gratis Like Vettoriale - (70.159 download gratuiti)">
            <a:extLst>
              <a:ext uri="{FF2B5EF4-FFF2-40B4-BE49-F238E27FC236}">
                <a16:creationId xmlns:a16="http://schemas.microsoft.com/office/drawing/2014/main" id="{5D91E4C1-6F2C-EED9-286A-0BE4A4743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95086" y="1695645"/>
            <a:ext cx="2380647" cy="109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5" name="Round Single Corner Rectangle 24">
            <a:extLst>
              <a:ext uri="{FF2B5EF4-FFF2-40B4-BE49-F238E27FC236}">
                <a16:creationId xmlns:a16="http://schemas.microsoft.com/office/drawing/2014/main" id="{C385A7D8-BC2F-4971-936E-4EB0F25D9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07841" y="916605"/>
            <a:ext cx="1998359" cy="2230427"/>
          </a:xfrm>
          <a:prstGeom prst="round1Rect">
            <a:avLst>
              <a:gd name="adj" fmla="val 11295"/>
            </a:avLst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7" name="Round Single Corner Rectangle 23">
            <a:extLst>
              <a:ext uri="{FF2B5EF4-FFF2-40B4-BE49-F238E27FC236}">
                <a16:creationId xmlns:a16="http://schemas.microsoft.com/office/drawing/2014/main" id="{F5783DCE-73A0-4298-9CCB-8EC4570E5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6966487" y="4164747"/>
            <a:ext cx="2347509" cy="1755606"/>
          </a:xfrm>
          <a:prstGeom prst="round1Rect">
            <a:avLst>
              <a:gd name="adj" fmla="val 11295"/>
            </a:avLst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9" name="Rectangle 4118">
            <a:extLst>
              <a:ext uri="{FF2B5EF4-FFF2-40B4-BE49-F238E27FC236}">
                <a16:creationId xmlns:a16="http://schemas.microsoft.com/office/drawing/2014/main" id="{83D1A476-EEF3-4A3D-AA24-40A959342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86569" y="3301139"/>
            <a:ext cx="2220800" cy="302752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4" name="Picture 8" descr="Facebook like button - Wikipedia">
            <a:extLst>
              <a:ext uri="{FF2B5EF4-FFF2-40B4-BE49-F238E27FC236}">
                <a16:creationId xmlns:a16="http://schemas.microsoft.com/office/drawing/2014/main" id="{2A302556-07D3-2B90-DA4F-E568FADCA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47435" y="4096895"/>
            <a:ext cx="1887366" cy="145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 mi piace di Instagram: cosa sono e perché sono importanti | Web Crew  Agency - Roma">
            <a:extLst>
              <a:ext uri="{FF2B5EF4-FFF2-40B4-BE49-F238E27FC236}">
                <a16:creationId xmlns:a16="http://schemas.microsoft.com/office/drawing/2014/main" id="{505094B7-8C3E-D9EF-BA4F-977401436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309" y="4164746"/>
            <a:ext cx="2452687" cy="175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Come vedere i Like Nascosti su Instagram - How to Social">
            <a:extLst>
              <a:ext uri="{FF2B5EF4-FFF2-40B4-BE49-F238E27FC236}">
                <a16:creationId xmlns:a16="http://schemas.microsoft.com/office/drawing/2014/main" id="{D3D06D4A-F9E9-4DF0-3FE6-5321678E4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252" y="842080"/>
            <a:ext cx="2455948" cy="230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973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E63A13-84A5-62B1-1B75-DEC41C5F5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59" y="764373"/>
            <a:ext cx="11429365" cy="1293028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latin typeface="Comic Sans MS" panose="030F0702030302020204" pitchFamily="66" charset="0"/>
              </a:rPr>
              <a:t>PROBLEMI DI MOOD CAUSATI DAI SOCIAL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CCBE918-52F8-DF34-DBFF-4FC15EA5F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" y="2194560"/>
            <a:ext cx="68326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4000" dirty="0">
                <a:latin typeface="Comic Sans MS" panose="030F0702030302020204" pitchFamily="66" charset="0"/>
              </a:rPr>
              <a:t>Come afferma uno studio di JAMA </a:t>
            </a:r>
            <a:r>
              <a:rPr lang="it-IT" sz="4000" dirty="0" err="1">
                <a:latin typeface="Comic Sans MS" panose="030F0702030302020204" pitchFamily="66" charset="0"/>
              </a:rPr>
              <a:t>Psychiatry</a:t>
            </a:r>
            <a:endParaRPr lang="it-IT" sz="4000" dirty="0">
              <a:latin typeface="Comic Sans MS" panose="030F0702030302020204" pitchFamily="66" charset="0"/>
            </a:endParaRPr>
          </a:p>
          <a:p>
            <a:r>
              <a:rPr lang="it-IT" sz="4000" dirty="0">
                <a:latin typeface="Comic Sans MS" panose="030F0702030302020204" pitchFamily="66" charset="0"/>
              </a:rPr>
              <a:t>+ore sui social + problemi di salute mentale (depressione ed ansia)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38358F4-347B-7A59-33BA-C8965F526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238" y="2385132"/>
            <a:ext cx="3644962" cy="219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97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311C36-BE97-ECBF-90DA-D81CBD834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974" y="639315"/>
            <a:ext cx="3082925" cy="1293028"/>
          </a:xfrm>
        </p:spPr>
        <p:txBody>
          <a:bodyPr>
            <a:normAutofit/>
          </a:bodyPr>
          <a:lstStyle/>
          <a:p>
            <a:r>
              <a:rPr lang="it-IT" sz="5400" dirty="0">
                <a:latin typeface="Comic Sans MS" panose="030F0702030302020204" pitchFamily="66" charset="0"/>
              </a:rPr>
              <a:t>F.O.M.O.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D2D7CCD-7E54-D2A0-F4A5-35DC956A6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94560"/>
            <a:ext cx="5816600" cy="4024125"/>
          </a:xfrm>
        </p:spPr>
        <p:txBody>
          <a:bodyPr>
            <a:normAutofit/>
          </a:bodyPr>
          <a:lstStyle/>
          <a:p>
            <a:r>
              <a:rPr lang="it-IT" sz="3200" dirty="0">
                <a:latin typeface="Comic Sans MS" panose="030F0702030302020204" pitchFamily="66" charset="0"/>
              </a:rPr>
              <a:t>forma di ansia sociale </a:t>
            </a:r>
          </a:p>
          <a:p>
            <a:r>
              <a:rPr lang="it-IT" sz="3200" dirty="0">
                <a:latin typeface="Comic Sans MS" panose="030F0702030302020204" pitchFamily="66" charset="0"/>
              </a:rPr>
              <a:t>continuo contatto con le attività che fanno le altre persone </a:t>
            </a:r>
          </a:p>
          <a:p>
            <a:r>
              <a:rPr lang="it-IT" sz="3200" dirty="0">
                <a:latin typeface="Comic Sans MS" panose="030F0702030302020204" pitchFamily="66" charset="0"/>
              </a:rPr>
              <a:t>paura di essere esclusi da eventi, esperienze, o contesti sociali gratificanti.</a:t>
            </a:r>
          </a:p>
          <a:p>
            <a:endParaRPr lang="it-IT" dirty="0"/>
          </a:p>
        </p:txBody>
      </p:sp>
      <p:pic>
        <p:nvPicPr>
          <p:cNvPr id="5122" name="Picture 2" descr="FOMO: che cosa è e perché ci fa perdere i soldi">
            <a:extLst>
              <a:ext uri="{FF2B5EF4-FFF2-40B4-BE49-F238E27FC236}">
                <a16:creationId xmlns:a16="http://schemas.microsoft.com/office/drawing/2014/main" id="{E5AEBE92-C343-7AD4-CC40-791B9F9DB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5000" y="2736056"/>
            <a:ext cx="4521200" cy="271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414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C1007F-5A72-AB52-1AA6-FDC632BB0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it-IT" dirty="0">
                <a:latin typeface="Comic Sans MS" panose="030F0702030302020204" pitchFamily="66" charset="0"/>
              </a:rPr>
              <a:t>privacy</a:t>
            </a:r>
            <a:endParaRPr lang="it-IT">
              <a:latin typeface="Comic Sans MS" panose="030F0702030302020204" pitchFamily="66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FDC77E-06A2-4E92-40C6-AC812A95F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20" y="747655"/>
            <a:ext cx="6160280" cy="5362689"/>
          </a:xfrm>
        </p:spPr>
        <p:txBody>
          <a:bodyPr>
            <a:normAutofit lnSpcReduction="10000"/>
          </a:bodyPr>
          <a:lstStyle/>
          <a:p>
            <a:r>
              <a:rPr lang="it-IT" sz="2800" dirty="0">
                <a:latin typeface="Comic Sans MS" panose="030F0702030302020204" pitchFamily="66" charset="0"/>
              </a:rPr>
              <a:t>Sui social la privacy viene spesso infranta. </a:t>
            </a:r>
          </a:p>
          <a:p>
            <a:r>
              <a:rPr lang="it-IT" sz="2800" dirty="0">
                <a:latin typeface="Comic Sans MS" panose="030F0702030302020204" pitchFamily="66" charset="0"/>
              </a:rPr>
              <a:t>Le persone non dovrebbero condividere informazioni sensibili che non esporrebbero nella realtà (ma purtroppo succede spesso). </a:t>
            </a:r>
          </a:p>
          <a:p>
            <a:pPr marL="0" indent="0">
              <a:buNone/>
            </a:pPr>
            <a:endParaRPr lang="it-IT" sz="2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it-IT" sz="2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it-IT" sz="2800" dirty="0">
                <a:latin typeface="Comic Sans MS" panose="030F0702030302020204" pitchFamily="66" charset="0"/>
              </a:rPr>
              <a:t>L'articolo 16 della convenzione sui diritti dell'infanzia e dell'adolescenza è dedicato alla protezione della privacy dei ragazzi (0 - 18 anni).</a:t>
            </a:r>
          </a:p>
          <a:p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6E5BCE5-1DB0-EE1F-3CCC-F52EB7C45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0" y="2396966"/>
            <a:ext cx="4521200" cy="3390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CBF2B6DB-D4EB-C97B-4494-33BF9ABC3748}"/>
                  </a:ext>
                </a:extLst>
              </p14:cNvPr>
              <p14:cNvContentPartPr/>
              <p14:nvPr/>
            </p14:nvContentPartPr>
            <p14:xfrm>
              <a:off x="7247340" y="790050"/>
              <a:ext cx="1422000" cy="285948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CBF2B6DB-D4EB-C97B-4494-33BF9ABC37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84700" y="727410"/>
                <a:ext cx="1547640" cy="2985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CFD56E7E-E1C2-B01E-BBC6-564BDDEC3469}"/>
              </a:ext>
            </a:extLst>
          </p:cNvPr>
          <p:cNvGrpSpPr/>
          <p:nvPr/>
        </p:nvGrpSpPr>
        <p:grpSpPr>
          <a:xfrm>
            <a:off x="7656300" y="1768530"/>
            <a:ext cx="737280" cy="384120"/>
            <a:chOff x="7656300" y="1768530"/>
            <a:chExt cx="737280" cy="38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8CC3E66-C90B-5146-962F-4B3AAE90AE25}"/>
                    </a:ext>
                  </a:extLst>
                </p14:cNvPr>
                <p14:cNvContentPartPr/>
                <p14:nvPr/>
              </p14:nvContentPartPr>
              <p14:xfrm>
                <a:off x="7656300" y="1768530"/>
                <a:ext cx="737280" cy="38412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8CC3E66-C90B-5146-962F-4B3AAE90AE2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593660" y="1705530"/>
                  <a:ext cx="862920" cy="50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FD792C2-B392-0138-A156-A7BCD7F93D3D}"/>
                    </a:ext>
                  </a:extLst>
                </p14:cNvPr>
                <p14:cNvContentPartPr/>
                <p14:nvPr/>
              </p14:nvContentPartPr>
              <p14:xfrm>
                <a:off x="7772220" y="1904610"/>
                <a:ext cx="360" cy="36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FD792C2-B392-0138-A156-A7BCD7F93D3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709580" y="1841970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D1838EC-C104-A63B-7396-49A4F2A22144}"/>
                    </a:ext>
                  </a:extLst>
                </p14:cNvPr>
                <p14:cNvContentPartPr/>
                <p14:nvPr/>
              </p14:nvContentPartPr>
              <p14:xfrm>
                <a:off x="7838820" y="1895250"/>
                <a:ext cx="360" cy="3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D1838EC-C104-A63B-7396-49A4F2A2214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775820" y="1832610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C48714FA-8CA2-CF87-E365-58BC0A58542A}"/>
                    </a:ext>
                  </a:extLst>
                </p14:cNvPr>
                <p14:cNvContentPartPr/>
                <p14:nvPr/>
              </p14:nvContentPartPr>
              <p14:xfrm>
                <a:off x="7905420" y="1904610"/>
                <a:ext cx="1800" cy="39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C48714FA-8CA2-CF87-E365-58BC0A58542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842420" y="1841970"/>
                  <a:ext cx="1274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7C2570BF-65DF-F63A-6E6F-05F3474225AD}"/>
                    </a:ext>
                  </a:extLst>
                </p14:cNvPr>
                <p14:cNvContentPartPr/>
                <p14:nvPr/>
              </p14:nvContentPartPr>
              <p14:xfrm>
                <a:off x="7848180" y="1875810"/>
                <a:ext cx="400320" cy="972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7C2570BF-65DF-F63A-6E6F-05F3474225A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785540" y="1813170"/>
                  <a:ext cx="525960" cy="22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5729B6EB-CB07-3690-845F-62D41C76B152}"/>
                  </a:ext>
                </a:extLst>
              </p14:cNvPr>
              <p14:cNvContentPartPr/>
              <p14:nvPr/>
            </p14:nvContentPartPr>
            <p14:xfrm>
              <a:off x="3457260" y="-286350"/>
              <a:ext cx="360" cy="36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5729B6EB-CB07-3690-845F-62D41C76B15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94260" y="-34899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21E22CC7-625D-896E-A31B-DF05EAFA51E2}"/>
                  </a:ext>
                </a:extLst>
              </p14:cNvPr>
              <p14:cNvContentPartPr/>
              <p14:nvPr/>
            </p14:nvContentPartPr>
            <p14:xfrm>
              <a:off x="1237860" y="-314520"/>
              <a:ext cx="79200" cy="1764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21E22CC7-625D-896E-A31B-DF05EAFA51E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74860" y="-377520"/>
                <a:ext cx="204840" cy="14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8245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A497D4-DF88-7C9F-C629-B1CD9B6A3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4346" y="612805"/>
            <a:ext cx="4457330" cy="1293028"/>
          </a:xfrm>
        </p:spPr>
        <p:txBody>
          <a:bodyPr/>
          <a:lstStyle/>
          <a:p>
            <a:r>
              <a:rPr lang="it-IT" dirty="0">
                <a:latin typeface="Comic Sans MS" panose="030F0702030302020204" pitchFamily="66" charset="0"/>
              </a:rPr>
              <a:t>BIBLIOGRAFIA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74C499-1B71-4E13-A7EB-D56532D58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www.focus.it</a:t>
            </a:r>
            <a:endParaRPr lang="it-IT" dirty="0"/>
          </a:p>
          <a:p>
            <a:r>
              <a:rPr lang="it-IT" dirty="0"/>
              <a:t> nature </a:t>
            </a:r>
            <a:r>
              <a:rPr lang="it-IT" dirty="0" err="1"/>
              <a:t>communications</a:t>
            </a:r>
            <a:r>
              <a:rPr lang="it-IT" dirty="0"/>
              <a:t> </a:t>
            </a:r>
          </a:p>
          <a:p>
            <a:r>
              <a:rPr lang="it-IT" dirty="0"/>
              <a:t>JAMA </a:t>
            </a:r>
            <a:r>
              <a:rPr lang="it-IT" dirty="0" err="1"/>
              <a:t>Psychiatry</a:t>
            </a:r>
            <a:r>
              <a:rPr lang="it-IT" dirty="0"/>
              <a:t> </a:t>
            </a:r>
          </a:p>
          <a:p>
            <a:r>
              <a:rPr lang="it-IT" dirty="0"/>
              <a:t>UNICEF </a:t>
            </a:r>
          </a:p>
          <a:p>
            <a:r>
              <a:rPr lang="it-IT" dirty="0"/>
              <a:t>Tutti i prof di ECC</a:t>
            </a:r>
          </a:p>
          <a:p>
            <a:endParaRPr lang="it-IT" dirty="0"/>
          </a:p>
        </p:txBody>
      </p:sp>
      <p:pic>
        <p:nvPicPr>
          <p:cNvPr id="6146" name="Picture 2" descr="Molti libri in uno sfondo nero | Foto Gratis">
            <a:extLst>
              <a:ext uri="{FF2B5EF4-FFF2-40B4-BE49-F238E27FC236}">
                <a16:creationId xmlns:a16="http://schemas.microsoft.com/office/drawing/2014/main" id="{5F341F25-6E4A-FEF4-F91E-A8C595E5A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512" y="1368942"/>
            <a:ext cx="3138488" cy="3822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25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cia di vapore">
  <a:themeElements>
    <a:clrScheme name="Scia di vapor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Scia di vapore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cia di vapore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TM04033937[[fn=Scia di vapore]]</Template>
  <TotalTime>84</TotalTime>
  <Words>301</Words>
  <Application>Microsoft Office PowerPoint</Application>
  <PresentationFormat>Widescreen</PresentationFormat>
  <Paragraphs>45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Comic Sans MS</vt:lpstr>
      <vt:lpstr>Scia di vapore</vt:lpstr>
      <vt:lpstr>GESTIRE UN PROFILO SUI SOCIAL </vt:lpstr>
      <vt:lpstr>I RISCHI DEI SOCIAL</vt:lpstr>
      <vt:lpstr>ATTENZIONE A COSA CARICHI!!!</vt:lpstr>
      <vt:lpstr>La personalita’ sui social </vt:lpstr>
      <vt:lpstr>Presentazione standard di PowerPoint</vt:lpstr>
      <vt:lpstr>Presentazione standard di PowerPoint</vt:lpstr>
      <vt:lpstr>TUTTI A CACCIA DI LIKE </vt:lpstr>
      <vt:lpstr>PROBLEMI DI MOOD CAUSATI DAI SOCIAL</vt:lpstr>
      <vt:lpstr>F.O.M.O.</vt:lpstr>
      <vt:lpstr>privacy</vt:lpstr>
      <vt:lpstr>BIBLIOGRAFIA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GESTIRE UN PROFILO SUI SOCIAL </dc:title>
  <dc:creator>gian.conte110@gmail.com</dc:creator>
  <cp:lastModifiedBy>gian.conte110@gmail.com</cp:lastModifiedBy>
  <cp:revision>1</cp:revision>
  <dcterms:created xsi:type="dcterms:W3CDTF">2023-02-17T13:58:58Z</dcterms:created>
  <dcterms:modified xsi:type="dcterms:W3CDTF">2023-02-17T16:39:11Z</dcterms:modified>
</cp:coreProperties>
</file>